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382" r:id="rId2"/>
    <p:sldId id="1390" r:id="rId3"/>
    <p:sldId id="1386" r:id="rId4"/>
    <p:sldId id="1389" r:id="rId5"/>
    <p:sldId id="1391" r:id="rId6"/>
  </p:sldIdLst>
  <p:sldSz cx="10058400" cy="7315200"/>
  <p:notesSz cx="6950075" cy="9236075"/>
  <p:defaultTextStyle>
    <a:defPPr>
      <a:defRPr lang="en-US"/>
    </a:defPPr>
    <a:lvl1pPr marL="0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1pPr>
    <a:lvl2pPr marL="496347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2pPr>
    <a:lvl3pPr marL="992695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3pPr>
    <a:lvl4pPr marL="1489041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4pPr>
    <a:lvl5pPr marL="1985388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5pPr>
    <a:lvl6pPr marL="2481735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6pPr>
    <a:lvl7pPr marL="2978083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7pPr>
    <a:lvl8pPr marL="3474430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8pPr>
    <a:lvl9pPr marL="3970777" algn="l" defTabSz="992695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0EDD7B-E2E3-4B92-952A-16C81167A17F}">
          <p14:sldIdLst>
            <p14:sldId id="1382"/>
            <p14:sldId id="1390"/>
            <p14:sldId id="1386"/>
            <p14:sldId id="1389"/>
            <p14:sldId id="1391"/>
          </p14:sldIdLst>
        </p14:section>
      </p14:sectionLst>
    </p:ext>
    <p:ext uri="{EFAFB233-063F-42B5-8137-9DF3F51BA10A}">
      <p15:sldGuideLst xmlns:p15="http://schemas.microsoft.com/office/powerpoint/2012/main">
        <p15:guide id="2" pos="3168" userDrawn="1">
          <p15:clr>
            <a:srgbClr val="A4A3A4"/>
          </p15:clr>
        </p15:guide>
        <p15:guide id="3" orient="horz" pos="23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on E. Paredes" initials="SEP" lastIdx="1" clrIdx="0">
    <p:extLst>
      <p:ext uri="{19B8F6BF-5375-455C-9EA6-DF929625EA0E}">
        <p15:presenceInfo xmlns:p15="http://schemas.microsoft.com/office/powerpoint/2012/main" userId="S-1-5-21-394542215-138293187-2380819125-31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8A"/>
    <a:srgbClr val="4070AA"/>
    <a:srgbClr val="4EA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77" autoAdjust="0"/>
    <p:restoredTop sz="92252" autoAdjust="0"/>
  </p:normalViewPr>
  <p:slideViewPr>
    <p:cSldViewPr snapToGrid="0">
      <p:cViewPr varScale="1">
        <p:scale>
          <a:sx n="92" d="100"/>
          <a:sy n="92" d="100"/>
        </p:scale>
        <p:origin x="1680" y="96"/>
      </p:cViewPr>
      <p:guideLst>
        <p:guide pos="3168"/>
        <p:guide orient="horz" pos="2304"/>
      </p:guideLst>
    </p:cSldViewPr>
  </p:slideViewPr>
  <p:outlineViewPr>
    <p:cViewPr>
      <p:scale>
        <a:sx n="33" d="100"/>
        <a:sy n="33" d="100"/>
      </p:scale>
      <p:origin x="0" y="-85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89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7AF0C3-4B1A-45D4-A422-86D48193FCB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CA217ED-A460-4AC3-8F6C-46B1E34D1022}">
      <dgm:prSet custT="1"/>
      <dgm:spPr>
        <a:solidFill>
          <a:schemeClr val="accent1">
            <a:lumMod val="40000"/>
            <a:lumOff val="60000"/>
          </a:schemeClr>
        </a:solidFill>
        <a:ln w="9525">
          <a:solidFill>
            <a:schemeClr val="tx2">
              <a:lumMod val="75000"/>
            </a:schemeClr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Approximately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2,050,000</a:t>
          </a:r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 Virginians live in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804,000</a:t>
          </a:r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 homes in nearly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9,100</a:t>
          </a:r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 communities governed by community associations.</a:t>
          </a:r>
        </a:p>
      </dgm:t>
    </dgm:pt>
    <dgm:pt modelId="{C6B5F025-5EAA-4D27-A683-9A1D44200FD2}" type="parTrans" cxnId="{FC646530-410C-4905-9112-69E65CAA7372}">
      <dgm:prSet/>
      <dgm:spPr/>
      <dgm:t>
        <a:bodyPr/>
        <a:lstStyle/>
        <a:p>
          <a:endParaRPr lang="en-US"/>
        </a:p>
      </dgm:t>
    </dgm:pt>
    <dgm:pt modelId="{F8264C9A-8BED-4E0A-BB5C-5C620BC6D83D}" type="sibTrans" cxnId="{FC646530-410C-4905-9112-69E65CAA7372}">
      <dgm:prSet/>
      <dgm:spPr/>
      <dgm:t>
        <a:bodyPr/>
        <a:lstStyle/>
        <a:p>
          <a:endParaRPr lang="en-US"/>
        </a:p>
      </dgm:t>
    </dgm:pt>
    <dgm:pt modelId="{92B62F32-5D1D-4A6B-8B02-A2ED7BAB85C3}">
      <dgm:prSet custT="1"/>
      <dgm:spPr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Common Interest Community residents pay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$4 billion 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a year to maintain their communities.</a:t>
          </a:r>
        </a:p>
      </dgm:t>
    </dgm:pt>
    <dgm:pt modelId="{1D08DB41-4E98-4A91-BB1C-9E44EFC83A39}" type="parTrans" cxnId="{5BD35F6F-28C8-464B-9023-276C38091B0A}">
      <dgm:prSet/>
      <dgm:spPr/>
      <dgm:t>
        <a:bodyPr/>
        <a:lstStyle/>
        <a:p>
          <a:endParaRPr lang="en-US"/>
        </a:p>
      </dgm:t>
    </dgm:pt>
    <dgm:pt modelId="{464A5DB6-8319-4718-A8D7-1B465E832ABB}" type="sibTrans" cxnId="{5BD35F6F-28C8-464B-9023-276C38091B0A}">
      <dgm:prSet/>
      <dgm:spPr/>
      <dgm:t>
        <a:bodyPr/>
        <a:lstStyle/>
        <a:p>
          <a:endParaRPr lang="en-US"/>
        </a:p>
      </dgm:t>
    </dgm:pt>
    <dgm:pt modelId="{64342FD6-BB3B-4C1B-8431-F1638C0ED12C}">
      <dgm:prSet custT="1"/>
      <dgm:spPr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92,592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Virginians are elected to serve on community association boards each year, providing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$118 million 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in service value. </a:t>
          </a:r>
        </a:p>
      </dgm:t>
    </dgm:pt>
    <dgm:pt modelId="{F3F693E8-D824-4707-9A0E-A9BA0BE164C6}" type="parTrans" cxnId="{4C4684E1-2255-41DD-B964-571131FEC6A3}">
      <dgm:prSet/>
      <dgm:spPr/>
      <dgm:t>
        <a:bodyPr/>
        <a:lstStyle/>
        <a:p>
          <a:endParaRPr lang="en-US"/>
        </a:p>
      </dgm:t>
    </dgm:pt>
    <dgm:pt modelId="{3B131346-1C90-4D07-BFDF-36E8832EF343}" type="sibTrans" cxnId="{4C4684E1-2255-41DD-B964-571131FEC6A3}">
      <dgm:prSet/>
      <dgm:spPr/>
      <dgm:t>
        <a:bodyPr/>
        <a:lstStyle/>
        <a:p>
          <a:endParaRPr lang="en-US"/>
        </a:p>
      </dgm:t>
    </dgm:pt>
    <dgm:pt modelId="{39345680-09E2-4ACA-ACC0-88D3D7A41534}">
      <dgm:prSet custT="1"/>
      <dgm:spPr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Homeowners associations account for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58–63%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of the totals, condominium communities for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35–40%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, and real estate cooperatives for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2–4%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.</a:t>
          </a:r>
        </a:p>
      </dgm:t>
    </dgm:pt>
    <dgm:pt modelId="{31F3B402-4686-4405-919E-150184A43D20}" type="parTrans" cxnId="{A9374BE5-2C9C-4CF3-BC8A-77B13A7107CC}">
      <dgm:prSet/>
      <dgm:spPr/>
      <dgm:t>
        <a:bodyPr/>
        <a:lstStyle/>
        <a:p>
          <a:endParaRPr lang="en-US"/>
        </a:p>
      </dgm:t>
    </dgm:pt>
    <dgm:pt modelId="{F33541F0-004C-4835-8BB1-B7929BFB4CCF}" type="sibTrans" cxnId="{A9374BE5-2C9C-4CF3-BC8A-77B13A7107CC}">
      <dgm:prSet/>
      <dgm:spPr/>
      <dgm:t>
        <a:bodyPr/>
        <a:lstStyle/>
        <a:p>
          <a:endParaRPr lang="en-US"/>
        </a:p>
      </dgm:t>
    </dgm:pt>
    <dgm:pt modelId="{33FB8B7A-12A4-4302-9B8D-B47BD524CD07}" type="pres">
      <dgm:prSet presAssocID="{507AF0C3-4B1A-45D4-A422-86D48193FCB7}" presName="linear" presStyleCnt="0">
        <dgm:presLayoutVars>
          <dgm:animLvl val="lvl"/>
          <dgm:resizeHandles val="exact"/>
        </dgm:presLayoutVars>
      </dgm:prSet>
      <dgm:spPr/>
    </dgm:pt>
    <dgm:pt modelId="{16F65DC4-B4E7-46AC-9B67-DA9CAFACB0E1}" type="pres">
      <dgm:prSet presAssocID="{DCA217ED-A460-4AC3-8F6C-46B1E34D102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D305A54-B375-43E7-997D-E5C2A4620A85}" type="pres">
      <dgm:prSet presAssocID="{F8264C9A-8BED-4E0A-BB5C-5C620BC6D83D}" presName="spacer" presStyleCnt="0"/>
      <dgm:spPr/>
    </dgm:pt>
    <dgm:pt modelId="{C8EB1DC3-1B3B-4BB4-8891-287CDA4F35FE}" type="pres">
      <dgm:prSet presAssocID="{92B62F32-5D1D-4A6B-8B02-A2ED7BAB85C3}" presName="parentText" presStyleLbl="node1" presStyleIdx="1" presStyleCnt="4">
        <dgm:presLayoutVars>
          <dgm:chMax val="0"/>
          <dgm:bulletEnabled val="1"/>
        </dgm:presLayoutVars>
      </dgm:prSet>
      <dgm:spPr>
        <a:xfrm>
          <a:off x="0" y="1772655"/>
          <a:ext cx="7105253" cy="1670759"/>
        </a:xfrm>
        <a:prstGeom prst="roundRect">
          <a:avLst/>
        </a:prstGeom>
      </dgm:spPr>
    </dgm:pt>
    <dgm:pt modelId="{43528A88-84B0-4DEA-883B-485621276197}" type="pres">
      <dgm:prSet presAssocID="{464A5DB6-8319-4718-A8D7-1B465E832ABB}" presName="spacer" presStyleCnt="0"/>
      <dgm:spPr/>
    </dgm:pt>
    <dgm:pt modelId="{042A49CC-C112-4797-8420-071383EF8DF8}" type="pres">
      <dgm:prSet presAssocID="{64342FD6-BB3B-4C1B-8431-F1638C0ED12C}" presName="parentText" presStyleLbl="node1" presStyleIdx="2" presStyleCnt="4" custLinFactNeighborX="11091">
        <dgm:presLayoutVars>
          <dgm:chMax val="0"/>
          <dgm:bulletEnabled val="1"/>
        </dgm:presLayoutVars>
      </dgm:prSet>
      <dgm:spPr>
        <a:xfrm>
          <a:off x="0" y="3524055"/>
          <a:ext cx="7105253" cy="1670759"/>
        </a:xfrm>
        <a:prstGeom prst="roundRect">
          <a:avLst/>
        </a:prstGeom>
      </dgm:spPr>
    </dgm:pt>
    <dgm:pt modelId="{9B48AF2A-E197-4DC7-B9FA-87D75677F360}" type="pres">
      <dgm:prSet presAssocID="{3B131346-1C90-4D07-BFDF-36E8832EF343}" presName="spacer" presStyleCnt="0"/>
      <dgm:spPr/>
    </dgm:pt>
    <dgm:pt modelId="{EA3D6C84-A0CE-486E-92B3-6D4AED8009C1}" type="pres">
      <dgm:prSet presAssocID="{39345680-09E2-4ACA-ACC0-88D3D7A41534}" presName="parentText" presStyleLbl="node1" presStyleIdx="3" presStyleCnt="4">
        <dgm:presLayoutVars>
          <dgm:chMax val="0"/>
          <dgm:bulletEnabled val="1"/>
        </dgm:presLayoutVars>
      </dgm:prSet>
      <dgm:spPr>
        <a:xfrm>
          <a:off x="0" y="5275455"/>
          <a:ext cx="7105253" cy="1670759"/>
        </a:xfrm>
        <a:prstGeom prst="roundRect">
          <a:avLst/>
        </a:prstGeom>
      </dgm:spPr>
    </dgm:pt>
  </dgm:ptLst>
  <dgm:cxnLst>
    <dgm:cxn modelId="{44B62528-C711-4B82-B6D9-F9CFE6D38E55}" type="presOf" srcId="{64342FD6-BB3B-4C1B-8431-F1638C0ED12C}" destId="{042A49CC-C112-4797-8420-071383EF8DF8}" srcOrd="0" destOrd="0" presId="urn:microsoft.com/office/officeart/2005/8/layout/vList2"/>
    <dgm:cxn modelId="{FC646530-410C-4905-9112-69E65CAA7372}" srcId="{507AF0C3-4B1A-45D4-A422-86D48193FCB7}" destId="{DCA217ED-A460-4AC3-8F6C-46B1E34D1022}" srcOrd="0" destOrd="0" parTransId="{C6B5F025-5EAA-4D27-A683-9A1D44200FD2}" sibTransId="{F8264C9A-8BED-4E0A-BB5C-5C620BC6D83D}"/>
    <dgm:cxn modelId="{7B682838-606A-4EFB-B1D1-C53F463CCCDA}" type="presOf" srcId="{92B62F32-5D1D-4A6B-8B02-A2ED7BAB85C3}" destId="{C8EB1DC3-1B3B-4BB4-8891-287CDA4F35FE}" srcOrd="0" destOrd="0" presId="urn:microsoft.com/office/officeart/2005/8/layout/vList2"/>
    <dgm:cxn modelId="{5BD35F6F-28C8-464B-9023-276C38091B0A}" srcId="{507AF0C3-4B1A-45D4-A422-86D48193FCB7}" destId="{92B62F32-5D1D-4A6B-8B02-A2ED7BAB85C3}" srcOrd="1" destOrd="0" parTransId="{1D08DB41-4E98-4A91-BB1C-9E44EFC83A39}" sibTransId="{464A5DB6-8319-4718-A8D7-1B465E832ABB}"/>
    <dgm:cxn modelId="{2862479D-0FF1-42FE-A270-0E7D0AE38509}" type="presOf" srcId="{DCA217ED-A460-4AC3-8F6C-46B1E34D1022}" destId="{16F65DC4-B4E7-46AC-9B67-DA9CAFACB0E1}" srcOrd="0" destOrd="0" presId="urn:microsoft.com/office/officeart/2005/8/layout/vList2"/>
    <dgm:cxn modelId="{17048CD9-86B9-49CD-AD8F-E76989A4E48C}" type="presOf" srcId="{39345680-09E2-4ACA-ACC0-88D3D7A41534}" destId="{EA3D6C84-A0CE-486E-92B3-6D4AED8009C1}" srcOrd="0" destOrd="0" presId="urn:microsoft.com/office/officeart/2005/8/layout/vList2"/>
    <dgm:cxn modelId="{4C4684E1-2255-41DD-B964-571131FEC6A3}" srcId="{507AF0C3-4B1A-45D4-A422-86D48193FCB7}" destId="{64342FD6-BB3B-4C1B-8431-F1638C0ED12C}" srcOrd="2" destOrd="0" parTransId="{F3F693E8-D824-4707-9A0E-A9BA0BE164C6}" sibTransId="{3B131346-1C90-4D07-BFDF-36E8832EF343}"/>
    <dgm:cxn modelId="{A9374BE5-2C9C-4CF3-BC8A-77B13A7107CC}" srcId="{507AF0C3-4B1A-45D4-A422-86D48193FCB7}" destId="{39345680-09E2-4ACA-ACC0-88D3D7A41534}" srcOrd="3" destOrd="0" parTransId="{31F3B402-4686-4405-919E-150184A43D20}" sibTransId="{F33541F0-004C-4835-8BB1-B7929BFB4CCF}"/>
    <dgm:cxn modelId="{ACCFBAE7-5CD2-4495-A839-D4785FED17AC}" type="presOf" srcId="{507AF0C3-4B1A-45D4-A422-86D48193FCB7}" destId="{33FB8B7A-12A4-4302-9B8D-B47BD524CD07}" srcOrd="0" destOrd="0" presId="urn:microsoft.com/office/officeart/2005/8/layout/vList2"/>
    <dgm:cxn modelId="{C7809F50-0308-4A0C-A16B-D17FB6155449}" type="presParOf" srcId="{33FB8B7A-12A4-4302-9B8D-B47BD524CD07}" destId="{16F65DC4-B4E7-46AC-9B67-DA9CAFACB0E1}" srcOrd="0" destOrd="0" presId="urn:microsoft.com/office/officeart/2005/8/layout/vList2"/>
    <dgm:cxn modelId="{5A8DACAD-8A11-40DB-A793-2294658517E9}" type="presParOf" srcId="{33FB8B7A-12A4-4302-9B8D-B47BD524CD07}" destId="{4D305A54-B375-43E7-997D-E5C2A4620A85}" srcOrd="1" destOrd="0" presId="urn:microsoft.com/office/officeart/2005/8/layout/vList2"/>
    <dgm:cxn modelId="{06CF6039-897F-4F65-9855-116183440809}" type="presParOf" srcId="{33FB8B7A-12A4-4302-9B8D-B47BD524CD07}" destId="{C8EB1DC3-1B3B-4BB4-8891-287CDA4F35FE}" srcOrd="2" destOrd="0" presId="urn:microsoft.com/office/officeart/2005/8/layout/vList2"/>
    <dgm:cxn modelId="{27593F22-2DB6-4024-A1C4-16204BB697BF}" type="presParOf" srcId="{33FB8B7A-12A4-4302-9B8D-B47BD524CD07}" destId="{43528A88-84B0-4DEA-883B-485621276197}" srcOrd="3" destOrd="0" presId="urn:microsoft.com/office/officeart/2005/8/layout/vList2"/>
    <dgm:cxn modelId="{00D32DDA-48EC-4341-B2BA-D0A93E33FBBA}" type="presParOf" srcId="{33FB8B7A-12A4-4302-9B8D-B47BD524CD07}" destId="{042A49CC-C112-4797-8420-071383EF8DF8}" srcOrd="4" destOrd="0" presId="urn:microsoft.com/office/officeart/2005/8/layout/vList2"/>
    <dgm:cxn modelId="{E619DE32-8DC2-4382-92C5-B775298D5428}" type="presParOf" srcId="{33FB8B7A-12A4-4302-9B8D-B47BD524CD07}" destId="{9B48AF2A-E197-4DC7-B9FA-87D75677F360}" srcOrd="5" destOrd="0" presId="urn:microsoft.com/office/officeart/2005/8/layout/vList2"/>
    <dgm:cxn modelId="{66601F8F-6C75-4F05-A0AE-7B93150D2ED4}" type="presParOf" srcId="{33FB8B7A-12A4-4302-9B8D-B47BD524CD07}" destId="{EA3D6C84-A0CE-486E-92B3-6D4AED8009C1}" srcOrd="6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7AF0C3-4B1A-45D4-A422-86D48193FC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B62F32-5D1D-4A6B-8B02-A2ED7BAB85C3}">
      <dgm:prSet custT="1"/>
      <dgm:spPr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70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American Radio Relay League (“AARL”) affiliated clubs.</a:t>
          </a:r>
        </a:p>
      </dgm:t>
    </dgm:pt>
    <dgm:pt modelId="{1D08DB41-4E98-4A91-BB1C-9E44EFC83A39}" type="parTrans" cxnId="{5BD35F6F-28C8-464B-9023-276C38091B0A}">
      <dgm:prSet/>
      <dgm:spPr/>
      <dgm:t>
        <a:bodyPr/>
        <a:lstStyle/>
        <a:p>
          <a:endParaRPr lang="en-US"/>
        </a:p>
      </dgm:t>
    </dgm:pt>
    <dgm:pt modelId="{464A5DB6-8319-4718-A8D7-1B465E832ABB}" type="sibTrans" cxnId="{5BD35F6F-28C8-464B-9023-276C38091B0A}">
      <dgm:prSet/>
      <dgm:spPr/>
      <dgm:t>
        <a:bodyPr/>
        <a:lstStyle/>
        <a:p>
          <a:endParaRPr lang="en-US"/>
        </a:p>
      </dgm:t>
    </dgm:pt>
    <dgm:pt modelId="{99A662FB-B735-46F4-A2F9-6F91E2E05638}">
      <dgm:prSet custT="1"/>
      <dgm:spPr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5,500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ARRL members in Virginia.</a:t>
          </a:r>
        </a:p>
      </dgm:t>
    </dgm:pt>
    <dgm:pt modelId="{425FA64D-50A4-42B2-8561-FDDCC8BA588D}" type="parTrans" cxnId="{6A81298B-84C9-404D-848C-65CA3100F307}">
      <dgm:prSet/>
      <dgm:spPr/>
      <dgm:t>
        <a:bodyPr/>
        <a:lstStyle/>
        <a:p>
          <a:endParaRPr lang="en-US"/>
        </a:p>
      </dgm:t>
    </dgm:pt>
    <dgm:pt modelId="{42D6AE15-8EE5-4916-A135-A48A2D08908D}" type="sibTrans" cxnId="{6A81298B-84C9-404D-848C-65CA3100F307}">
      <dgm:prSet/>
      <dgm:spPr/>
      <dgm:t>
        <a:bodyPr/>
        <a:lstStyle/>
        <a:p>
          <a:endParaRPr lang="en-US"/>
        </a:p>
      </dgm:t>
    </dgm:pt>
    <dgm:pt modelId="{117E3562-4AA2-4A9C-826D-D040A15744A5}">
      <dgm:prSet custT="1"/>
      <dgm:spPr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Net growth of </a:t>
          </a: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350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licensed ham radios in 2023 – the highest increase since 2006 – balanced against </a:t>
          </a: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500 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ham radio licenses expired.</a:t>
          </a:r>
        </a:p>
      </dgm:t>
    </dgm:pt>
    <dgm:pt modelId="{44377537-7C75-4DED-A678-C2C7C24529E1}" type="parTrans" cxnId="{B821B399-B91C-47AF-8565-46384091F749}">
      <dgm:prSet/>
      <dgm:spPr/>
      <dgm:t>
        <a:bodyPr/>
        <a:lstStyle/>
        <a:p>
          <a:endParaRPr lang="en-US"/>
        </a:p>
      </dgm:t>
    </dgm:pt>
    <dgm:pt modelId="{36F4B2E2-2219-4153-9093-B070B41FD8CE}" type="sibTrans" cxnId="{B821B399-B91C-47AF-8565-46384091F749}">
      <dgm:prSet/>
      <dgm:spPr/>
      <dgm:t>
        <a:bodyPr/>
        <a:lstStyle/>
        <a:p>
          <a:endParaRPr lang="en-US"/>
        </a:p>
      </dgm:t>
    </dgm:pt>
    <dgm:pt modelId="{33FB8B7A-12A4-4302-9B8D-B47BD524CD07}" type="pres">
      <dgm:prSet presAssocID="{507AF0C3-4B1A-45D4-A422-86D48193FCB7}" presName="linear" presStyleCnt="0">
        <dgm:presLayoutVars>
          <dgm:animLvl val="lvl"/>
          <dgm:resizeHandles val="exact"/>
        </dgm:presLayoutVars>
      </dgm:prSet>
      <dgm:spPr/>
    </dgm:pt>
    <dgm:pt modelId="{C8EB1DC3-1B3B-4BB4-8891-287CDA4F35FE}" type="pres">
      <dgm:prSet presAssocID="{92B62F32-5D1D-4A6B-8B02-A2ED7BAB85C3}" presName="parentText" presStyleLbl="node1" presStyleIdx="0" presStyleCnt="3" custScaleY="65636">
        <dgm:presLayoutVars>
          <dgm:chMax val="0"/>
          <dgm:bulletEnabled val="1"/>
        </dgm:presLayoutVars>
      </dgm:prSet>
      <dgm:spPr>
        <a:xfrm>
          <a:off x="0" y="109058"/>
          <a:ext cx="9771544" cy="2125743"/>
        </a:xfrm>
        <a:prstGeom prst="roundRect">
          <a:avLst/>
        </a:prstGeom>
      </dgm:spPr>
    </dgm:pt>
    <dgm:pt modelId="{43528A88-84B0-4DEA-883B-485621276197}" type="pres">
      <dgm:prSet presAssocID="{464A5DB6-8319-4718-A8D7-1B465E832ABB}" presName="spacer" presStyleCnt="0"/>
      <dgm:spPr/>
    </dgm:pt>
    <dgm:pt modelId="{4A05C525-3529-465C-A59A-983DCA39B4ED}" type="pres">
      <dgm:prSet presAssocID="{99A662FB-B735-46F4-A2F9-6F91E2E05638}" presName="parentText" presStyleLbl="node1" presStyleIdx="1" presStyleCnt="3" custScaleY="65636">
        <dgm:presLayoutVars>
          <dgm:chMax val="0"/>
          <dgm:bulletEnabled val="1"/>
        </dgm:presLayoutVars>
      </dgm:prSet>
      <dgm:spPr>
        <a:xfrm>
          <a:off x="0" y="1656337"/>
          <a:ext cx="9771544" cy="1485717"/>
        </a:xfrm>
        <a:prstGeom prst="roundRect">
          <a:avLst/>
        </a:prstGeom>
      </dgm:spPr>
    </dgm:pt>
    <dgm:pt modelId="{F765FBE9-3564-4B8E-A530-56A6F72A31A3}" type="pres">
      <dgm:prSet presAssocID="{42D6AE15-8EE5-4916-A135-A48A2D08908D}" presName="spacer" presStyleCnt="0"/>
      <dgm:spPr/>
    </dgm:pt>
    <dgm:pt modelId="{4ACF8796-D66E-457C-B4F8-031AB4281890}" type="pres">
      <dgm:prSet presAssocID="{117E3562-4AA2-4A9C-826D-D040A15744A5}" presName="parentText" presStyleLbl="node1" presStyleIdx="2" presStyleCnt="3">
        <dgm:presLayoutVars>
          <dgm:chMax val="0"/>
          <dgm:bulletEnabled val="1"/>
        </dgm:presLayoutVars>
      </dgm:prSet>
      <dgm:spPr>
        <a:xfrm>
          <a:off x="0" y="3219814"/>
          <a:ext cx="9771544" cy="1485717"/>
        </a:xfrm>
        <a:prstGeom prst="roundRect">
          <a:avLst/>
        </a:prstGeom>
      </dgm:spPr>
    </dgm:pt>
  </dgm:ptLst>
  <dgm:cxnLst>
    <dgm:cxn modelId="{8A534D01-B355-4518-B8C9-4FB30EF314D1}" type="presOf" srcId="{99A662FB-B735-46F4-A2F9-6F91E2E05638}" destId="{4A05C525-3529-465C-A59A-983DCA39B4ED}" srcOrd="0" destOrd="0" presId="urn:microsoft.com/office/officeart/2005/8/layout/vList2"/>
    <dgm:cxn modelId="{7B682838-606A-4EFB-B1D1-C53F463CCCDA}" type="presOf" srcId="{92B62F32-5D1D-4A6B-8B02-A2ED7BAB85C3}" destId="{C8EB1DC3-1B3B-4BB4-8891-287CDA4F35FE}" srcOrd="0" destOrd="0" presId="urn:microsoft.com/office/officeart/2005/8/layout/vList2"/>
    <dgm:cxn modelId="{F202E16C-CAAC-4276-8CBD-47D481B2A1B5}" type="presOf" srcId="{117E3562-4AA2-4A9C-826D-D040A15744A5}" destId="{4ACF8796-D66E-457C-B4F8-031AB4281890}" srcOrd="0" destOrd="0" presId="urn:microsoft.com/office/officeart/2005/8/layout/vList2"/>
    <dgm:cxn modelId="{5BD35F6F-28C8-464B-9023-276C38091B0A}" srcId="{507AF0C3-4B1A-45D4-A422-86D48193FCB7}" destId="{92B62F32-5D1D-4A6B-8B02-A2ED7BAB85C3}" srcOrd="0" destOrd="0" parTransId="{1D08DB41-4E98-4A91-BB1C-9E44EFC83A39}" sibTransId="{464A5DB6-8319-4718-A8D7-1B465E832ABB}"/>
    <dgm:cxn modelId="{6A81298B-84C9-404D-848C-65CA3100F307}" srcId="{507AF0C3-4B1A-45D4-A422-86D48193FCB7}" destId="{99A662FB-B735-46F4-A2F9-6F91E2E05638}" srcOrd="1" destOrd="0" parTransId="{425FA64D-50A4-42B2-8561-FDDCC8BA588D}" sibTransId="{42D6AE15-8EE5-4916-A135-A48A2D08908D}"/>
    <dgm:cxn modelId="{B821B399-B91C-47AF-8565-46384091F749}" srcId="{507AF0C3-4B1A-45D4-A422-86D48193FCB7}" destId="{117E3562-4AA2-4A9C-826D-D040A15744A5}" srcOrd="2" destOrd="0" parTransId="{44377537-7C75-4DED-A678-C2C7C24529E1}" sibTransId="{36F4B2E2-2219-4153-9093-B070B41FD8CE}"/>
    <dgm:cxn modelId="{ACCFBAE7-5CD2-4495-A839-D4785FED17AC}" type="presOf" srcId="{507AF0C3-4B1A-45D4-A422-86D48193FCB7}" destId="{33FB8B7A-12A4-4302-9B8D-B47BD524CD07}" srcOrd="0" destOrd="0" presId="urn:microsoft.com/office/officeart/2005/8/layout/vList2"/>
    <dgm:cxn modelId="{06CF6039-897F-4F65-9855-116183440809}" type="presParOf" srcId="{33FB8B7A-12A4-4302-9B8D-B47BD524CD07}" destId="{C8EB1DC3-1B3B-4BB4-8891-287CDA4F35FE}" srcOrd="0" destOrd="0" presId="urn:microsoft.com/office/officeart/2005/8/layout/vList2"/>
    <dgm:cxn modelId="{27593F22-2DB6-4024-A1C4-16204BB697BF}" type="presParOf" srcId="{33FB8B7A-12A4-4302-9B8D-B47BD524CD07}" destId="{43528A88-84B0-4DEA-883B-485621276197}" srcOrd="1" destOrd="0" presId="urn:microsoft.com/office/officeart/2005/8/layout/vList2"/>
    <dgm:cxn modelId="{8E36AE0E-C106-4798-B6ED-3E528A861DE5}" type="presParOf" srcId="{33FB8B7A-12A4-4302-9B8D-B47BD524CD07}" destId="{4A05C525-3529-465C-A59A-983DCA39B4ED}" srcOrd="2" destOrd="0" presId="urn:microsoft.com/office/officeart/2005/8/layout/vList2"/>
    <dgm:cxn modelId="{E9B49D64-9708-4014-BEE1-FCD19F207253}" type="presParOf" srcId="{33FB8B7A-12A4-4302-9B8D-B47BD524CD07}" destId="{F765FBE9-3564-4B8E-A530-56A6F72A31A3}" srcOrd="3" destOrd="0" presId="urn:microsoft.com/office/officeart/2005/8/layout/vList2"/>
    <dgm:cxn modelId="{7CF2C139-40AC-4987-8518-AECEC9F2A712}" type="presParOf" srcId="{33FB8B7A-12A4-4302-9B8D-B47BD524CD07}" destId="{4ACF8796-D66E-457C-B4F8-031AB42818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7AF0C3-4B1A-45D4-A422-86D48193FC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B62F32-5D1D-4A6B-8B02-A2ED7BAB85C3}">
      <dgm:prSet custT="1"/>
      <dgm:spPr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Minnesota Ham Radio reports that, nationally, the number of licensed ham radios dropped by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10,400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in 2022 and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14,600 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mostly in the technician class – the entry level license. </a:t>
          </a:r>
        </a:p>
      </dgm:t>
    </dgm:pt>
    <dgm:pt modelId="{1D08DB41-4E98-4A91-BB1C-9E44EFC83A39}" type="parTrans" cxnId="{5BD35F6F-28C8-464B-9023-276C38091B0A}">
      <dgm:prSet/>
      <dgm:spPr/>
      <dgm:t>
        <a:bodyPr/>
        <a:lstStyle/>
        <a:p>
          <a:endParaRPr lang="en-US"/>
        </a:p>
      </dgm:t>
    </dgm:pt>
    <dgm:pt modelId="{464A5DB6-8319-4718-A8D7-1B465E832ABB}" type="sibTrans" cxnId="{5BD35F6F-28C8-464B-9023-276C38091B0A}">
      <dgm:prSet/>
      <dgm:spPr/>
      <dgm:t>
        <a:bodyPr/>
        <a:lstStyle/>
        <a:p>
          <a:endParaRPr lang="en-US"/>
        </a:p>
      </dgm:t>
    </dgm:pt>
    <dgm:pt modelId="{8384A06B-92EF-4AA4-B961-10AC4A55BB06}">
      <dgm:prSet custT="1"/>
      <dgm:spPr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For comparison, the number of licensed ham radio increased by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7,830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in 2020 and 7,252 in 2021.</a:t>
          </a:r>
        </a:p>
      </dgm:t>
    </dgm:pt>
    <dgm:pt modelId="{0A6E8E4C-919A-4CDB-B774-D5DD6401DFD9}" type="parTrans" cxnId="{E56F9F23-3AF7-42CE-9653-645DA124F85E}">
      <dgm:prSet/>
      <dgm:spPr/>
      <dgm:t>
        <a:bodyPr/>
        <a:lstStyle/>
        <a:p>
          <a:endParaRPr lang="en-US"/>
        </a:p>
      </dgm:t>
    </dgm:pt>
    <dgm:pt modelId="{441A2324-E67F-4332-B1DD-98159512F2B9}" type="sibTrans" cxnId="{E56F9F23-3AF7-42CE-9653-645DA124F85E}">
      <dgm:prSet/>
      <dgm:spPr/>
      <dgm:t>
        <a:bodyPr/>
        <a:lstStyle/>
        <a:p>
          <a:endParaRPr lang="en-US"/>
        </a:p>
      </dgm:t>
    </dgm:pt>
    <dgm:pt modelId="{F95DF78A-8A18-4CC9-BB91-7CE2F96A8AB7}">
      <dgm:prSet custT="1"/>
      <dgm:spPr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spcFirstLastPara="0" vert="horz" wrap="square" lIns="106680" tIns="106680" rIns="106680" bIns="106680" numCol="1" spcCol="1270" anchor="ctr" anchorCtr="0"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In total – there is a net decline in licensed ham radios from 2020 to 2023 of approximately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9,918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nationally.</a:t>
          </a:r>
        </a:p>
      </dgm:t>
    </dgm:pt>
    <dgm:pt modelId="{DE45D68A-AF90-4794-A639-E7078B5DAF0B}" type="parTrans" cxnId="{4A77C690-77D3-4251-AE44-47CABBCAC00E}">
      <dgm:prSet/>
      <dgm:spPr/>
      <dgm:t>
        <a:bodyPr/>
        <a:lstStyle/>
        <a:p>
          <a:endParaRPr lang="en-US"/>
        </a:p>
      </dgm:t>
    </dgm:pt>
    <dgm:pt modelId="{B2E38EB4-A3EA-4716-B771-1C525FB29719}" type="sibTrans" cxnId="{4A77C690-77D3-4251-AE44-47CABBCAC00E}">
      <dgm:prSet/>
      <dgm:spPr/>
      <dgm:t>
        <a:bodyPr/>
        <a:lstStyle/>
        <a:p>
          <a:endParaRPr lang="en-US"/>
        </a:p>
      </dgm:t>
    </dgm:pt>
    <dgm:pt modelId="{33FB8B7A-12A4-4302-9B8D-B47BD524CD07}" type="pres">
      <dgm:prSet presAssocID="{507AF0C3-4B1A-45D4-A422-86D48193FCB7}" presName="linear" presStyleCnt="0">
        <dgm:presLayoutVars>
          <dgm:animLvl val="lvl"/>
          <dgm:resizeHandles val="exact"/>
        </dgm:presLayoutVars>
      </dgm:prSet>
      <dgm:spPr/>
    </dgm:pt>
    <dgm:pt modelId="{C8EB1DC3-1B3B-4BB4-8891-287CDA4F35FE}" type="pres">
      <dgm:prSet presAssocID="{92B62F32-5D1D-4A6B-8B02-A2ED7BAB85C3}" presName="parentText" presStyleLbl="node1" presStyleIdx="0" presStyleCnt="3" custScaleY="95102" custLinFactNeighborY="-14788">
        <dgm:presLayoutVars>
          <dgm:chMax val="0"/>
          <dgm:bulletEnabled val="1"/>
        </dgm:presLayoutVars>
      </dgm:prSet>
      <dgm:spPr>
        <a:xfrm>
          <a:off x="0" y="109058"/>
          <a:ext cx="9771544" cy="2125743"/>
        </a:xfrm>
        <a:prstGeom prst="roundRect">
          <a:avLst/>
        </a:prstGeom>
      </dgm:spPr>
    </dgm:pt>
    <dgm:pt modelId="{43528A88-84B0-4DEA-883B-485621276197}" type="pres">
      <dgm:prSet presAssocID="{464A5DB6-8319-4718-A8D7-1B465E832ABB}" presName="spacer" presStyleCnt="0"/>
      <dgm:spPr/>
    </dgm:pt>
    <dgm:pt modelId="{343583AA-C259-49C6-9438-355302A89BE8}" type="pres">
      <dgm:prSet presAssocID="{8384A06B-92EF-4AA4-B961-10AC4A55BB06}" presName="parentText" presStyleLbl="node1" presStyleIdx="1" presStyleCnt="3" custScaleY="74914" custLinFactNeighborY="-28936">
        <dgm:presLayoutVars>
          <dgm:chMax val="0"/>
          <dgm:bulletEnabled val="1"/>
        </dgm:presLayoutVars>
      </dgm:prSet>
      <dgm:spPr>
        <a:xfrm>
          <a:off x="0" y="949854"/>
          <a:ext cx="8682627" cy="1160640"/>
        </a:xfrm>
        <a:prstGeom prst="roundRect">
          <a:avLst/>
        </a:prstGeom>
      </dgm:spPr>
    </dgm:pt>
    <dgm:pt modelId="{0040912C-23FB-4B23-AC83-A05F163DFEE2}" type="pres">
      <dgm:prSet presAssocID="{441A2324-E67F-4332-B1DD-98159512F2B9}" presName="spacer" presStyleCnt="0"/>
      <dgm:spPr/>
    </dgm:pt>
    <dgm:pt modelId="{E4A7B4CC-8273-4958-AA2F-C89DEA3B5254}" type="pres">
      <dgm:prSet presAssocID="{F95DF78A-8A18-4CC9-BB91-7CE2F96A8AB7}" presName="parentText" presStyleLbl="node1" presStyleIdx="2" presStyleCnt="3" custScaleY="73277" custLinFactNeighborY="-22549">
        <dgm:presLayoutVars>
          <dgm:chMax val="0"/>
          <dgm:bulletEnabled val="1"/>
        </dgm:presLayoutVars>
      </dgm:prSet>
      <dgm:spPr>
        <a:xfrm>
          <a:off x="0" y="2289054"/>
          <a:ext cx="8682627" cy="1160640"/>
        </a:xfrm>
        <a:prstGeom prst="roundRect">
          <a:avLst/>
        </a:prstGeom>
      </dgm:spPr>
    </dgm:pt>
  </dgm:ptLst>
  <dgm:cxnLst>
    <dgm:cxn modelId="{E56F9F23-3AF7-42CE-9653-645DA124F85E}" srcId="{507AF0C3-4B1A-45D4-A422-86D48193FCB7}" destId="{8384A06B-92EF-4AA4-B961-10AC4A55BB06}" srcOrd="1" destOrd="0" parTransId="{0A6E8E4C-919A-4CDB-B774-D5DD6401DFD9}" sibTransId="{441A2324-E67F-4332-B1DD-98159512F2B9}"/>
    <dgm:cxn modelId="{2DAE4725-7D8B-42D6-A27F-4290ED38BD68}" type="presOf" srcId="{8384A06B-92EF-4AA4-B961-10AC4A55BB06}" destId="{343583AA-C259-49C6-9438-355302A89BE8}" srcOrd="0" destOrd="0" presId="urn:microsoft.com/office/officeart/2005/8/layout/vList2"/>
    <dgm:cxn modelId="{4A299D2E-14B6-4008-97ED-AC8B7413BD72}" type="presOf" srcId="{F95DF78A-8A18-4CC9-BB91-7CE2F96A8AB7}" destId="{E4A7B4CC-8273-4958-AA2F-C89DEA3B5254}" srcOrd="0" destOrd="0" presId="urn:microsoft.com/office/officeart/2005/8/layout/vList2"/>
    <dgm:cxn modelId="{7B682838-606A-4EFB-B1D1-C53F463CCCDA}" type="presOf" srcId="{92B62F32-5D1D-4A6B-8B02-A2ED7BAB85C3}" destId="{C8EB1DC3-1B3B-4BB4-8891-287CDA4F35FE}" srcOrd="0" destOrd="0" presId="urn:microsoft.com/office/officeart/2005/8/layout/vList2"/>
    <dgm:cxn modelId="{5BD35F6F-28C8-464B-9023-276C38091B0A}" srcId="{507AF0C3-4B1A-45D4-A422-86D48193FCB7}" destId="{92B62F32-5D1D-4A6B-8B02-A2ED7BAB85C3}" srcOrd="0" destOrd="0" parTransId="{1D08DB41-4E98-4A91-BB1C-9E44EFC83A39}" sibTransId="{464A5DB6-8319-4718-A8D7-1B465E832ABB}"/>
    <dgm:cxn modelId="{4A77C690-77D3-4251-AE44-47CABBCAC00E}" srcId="{507AF0C3-4B1A-45D4-A422-86D48193FCB7}" destId="{F95DF78A-8A18-4CC9-BB91-7CE2F96A8AB7}" srcOrd="2" destOrd="0" parTransId="{DE45D68A-AF90-4794-A639-E7078B5DAF0B}" sibTransId="{B2E38EB4-A3EA-4716-B771-1C525FB29719}"/>
    <dgm:cxn modelId="{ACCFBAE7-5CD2-4495-A839-D4785FED17AC}" type="presOf" srcId="{507AF0C3-4B1A-45D4-A422-86D48193FCB7}" destId="{33FB8B7A-12A4-4302-9B8D-B47BD524CD07}" srcOrd="0" destOrd="0" presId="urn:microsoft.com/office/officeart/2005/8/layout/vList2"/>
    <dgm:cxn modelId="{06CF6039-897F-4F65-9855-116183440809}" type="presParOf" srcId="{33FB8B7A-12A4-4302-9B8D-B47BD524CD07}" destId="{C8EB1DC3-1B3B-4BB4-8891-287CDA4F35FE}" srcOrd="0" destOrd="0" presId="urn:microsoft.com/office/officeart/2005/8/layout/vList2"/>
    <dgm:cxn modelId="{27593F22-2DB6-4024-A1C4-16204BB697BF}" type="presParOf" srcId="{33FB8B7A-12A4-4302-9B8D-B47BD524CD07}" destId="{43528A88-84B0-4DEA-883B-485621276197}" srcOrd="1" destOrd="0" presId="urn:microsoft.com/office/officeart/2005/8/layout/vList2"/>
    <dgm:cxn modelId="{6B4C9D5C-CBB2-40F4-A995-728B16CB8B23}" type="presParOf" srcId="{33FB8B7A-12A4-4302-9B8D-B47BD524CD07}" destId="{343583AA-C259-49C6-9438-355302A89BE8}" srcOrd="2" destOrd="0" presId="urn:microsoft.com/office/officeart/2005/8/layout/vList2"/>
    <dgm:cxn modelId="{2968C0EB-2676-41CF-9647-24CC29814198}" type="presParOf" srcId="{33FB8B7A-12A4-4302-9B8D-B47BD524CD07}" destId="{0040912C-23FB-4B23-AC83-A05F163DFEE2}" srcOrd="3" destOrd="0" presId="urn:microsoft.com/office/officeart/2005/8/layout/vList2"/>
    <dgm:cxn modelId="{63D071AA-CA8C-4E7D-9038-24209A880AA6}" type="presParOf" srcId="{33FB8B7A-12A4-4302-9B8D-B47BD524CD07}" destId="{E4A7B4CC-8273-4958-AA2F-C89DEA3B525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65DC4-B4E7-46AC-9B67-DA9CAFACB0E1}">
      <dsp:nvSpPr>
        <dsp:cNvPr id="0" name=""/>
        <dsp:cNvSpPr/>
      </dsp:nvSpPr>
      <dsp:spPr>
        <a:xfrm>
          <a:off x="0" y="2000"/>
          <a:ext cx="7105253" cy="173141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9525">
          <a:solidFill>
            <a:schemeClr val="tx2">
              <a:lumMod val="75000"/>
            </a:schemeClr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22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Approximately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2,050,000</a:t>
          </a:r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 Virginians live in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804,000</a:t>
          </a:r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 homes in nearly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9,100</a:t>
          </a:r>
          <a:r>
            <a:rPr lang="en-US" sz="2750" kern="1200" dirty="0">
              <a:solidFill>
                <a:schemeClr val="tx1"/>
              </a:solidFill>
              <a:latin typeface="Book Antiqua" panose="02040602050305030304" pitchFamily="18" charset="0"/>
            </a:rPr>
            <a:t> communities governed by community associations.</a:t>
          </a:r>
        </a:p>
      </dsp:txBody>
      <dsp:txXfrm>
        <a:off x="84521" y="86521"/>
        <a:ext cx="6936211" cy="1562375"/>
      </dsp:txXfrm>
    </dsp:sp>
    <dsp:sp modelId="{C8EB1DC3-1B3B-4BB4-8891-287CDA4F35FE}">
      <dsp:nvSpPr>
        <dsp:cNvPr id="0" name=""/>
        <dsp:cNvSpPr/>
      </dsp:nvSpPr>
      <dsp:spPr>
        <a:xfrm>
          <a:off x="0" y="1746017"/>
          <a:ext cx="7105253" cy="1731417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Common Interest Community residents pay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$4 billion 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a year to maintain their communities.</a:t>
          </a:r>
        </a:p>
      </dsp:txBody>
      <dsp:txXfrm>
        <a:off x="84521" y="1830538"/>
        <a:ext cx="6936211" cy="1562375"/>
      </dsp:txXfrm>
    </dsp:sp>
    <dsp:sp modelId="{042A49CC-C112-4797-8420-071383EF8DF8}">
      <dsp:nvSpPr>
        <dsp:cNvPr id="0" name=""/>
        <dsp:cNvSpPr/>
      </dsp:nvSpPr>
      <dsp:spPr>
        <a:xfrm>
          <a:off x="0" y="3490035"/>
          <a:ext cx="7105253" cy="1731417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92,592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Virginians are elected to serve on community association boards each year, providing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$118 million 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in service value. </a:t>
          </a:r>
        </a:p>
      </dsp:txBody>
      <dsp:txXfrm>
        <a:off x="84521" y="3574556"/>
        <a:ext cx="6936211" cy="1562375"/>
      </dsp:txXfrm>
    </dsp:sp>
    <dsp:sp modelId="{EA3D6C84-A0CE-486E-92B3-6D4AED8009C1}">
      <dsp:nvSpPr>
        <dsp:cNvPr id="0" name=""/>
        <dsp:cNvSpPr/>
      </dsp:nvSpPr>
      <dsp:spPr>
        <a:xfrm>
          <a:off x="0" y="5234052"/>
          <a:ext cx="7105253" cy="1731417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>
          <a:solidFill>
            <a:srgbClr val="002E8A"/>
          </a:solidFill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Homeowners associations account for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58–63%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of the totals, condominium communities for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35–40%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, and real estate cooperatives for </a:t>
          </a:r>
          <a:r>
            <a:rPr lang="en-US" sz="275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2–4%</a:t>
          </a:r>
          <a:r>
            <a:rPr lang="en-US" sz="275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.</a:t>
          </a:r>
        </a:p>
      </dsp:txBody>
      <dsp:txXfrm>
        <a:off x="84521" y="5318573"/>
        <a:ext cx="6936211" cy="15623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B1DC3-1B3B-4BB4-8891-287CDA4F35FE}">
      <dsp:nvSpPr>
        <dsp:cNvPr id="0" name=""/>
        <dsp:cNvSpPr/>
      </dsp:nvSpPr>
      <dsp:spPr>
        <a:xfrm>
          <a:off x="0" y="266640"/>
          <a:ext cx="8682627" cy="1105835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70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American Radio Relay League (“AARL”) affiliated clubs.</a:t>
          </a:r>
        </a:p>
      </dsp:txBody>
      <dsp:txXfrm>
        <a:off x="53982" y="320622"/>
        <a:ext cx="8574663" cy="997871"/>
      </dsp:txXfrm>
    </dsp:sp>
    <dsp:sp modelId="{4A05C525-3529-465C-A59A-983DCA39B4ED}">
      <dsp:nvSpPr>
        <dsp:cNvPr id="0" name=""/>
        <dsp:cNvSpPr/>
      </dsp:nvSpPr>
      <dsp:spPr>
        <a:xfrm>
          <a:off x="0" y="1556795"/>
          <a:ext cx="8682627" cy="1105835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5,500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ARRL members in Virginia.</a:t>
          </a:r>
        </a:p>
      </dsp:txBody>
      <dsp:txXfrm>
        <a:off x="53982" y="1610777"/>
        <a:ext cx="8574663" cy="997871"/>
      </dsp:txXfrm>
    </dsp:sp>
    <dsp:sp modelId="{4ACF8796-D66E-457C-B4F8-031AB4281890}">
      <dsp:nvSpPr>
        <dsp:cNvPr id="0" name=""/>
        <dsp:cNvSpPr/>
      </dsp:nvSpPr>
      <dsp:spPr>
        <a:xfrm>
          <a:off x="0" y="2846951"/>
          <a:ext cx="8682627" cy="1684800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Net growth of </a:t>
          </a: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350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licensed ham radios in 2023 – the highest increase since 2006 – balanced against </a:t>
          </a:r>
          <a:r>
            <a:rPr lang="en-US" sz="30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500 </a:t>
          </a:r>
          <a:r>
            <a:rPr lang="en-US" sz="30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ham radio licenses expired.</a:t>
          </a:r>
        </a:p>
      </dsp:txBody>
      <dsp:txXfrm>
        <a:off x="82245" y="2929196"/>
        <a:ext cx="8518137" cy="1520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B1DC3-1B3B-4BB4-8891-287CDA4F35FE}">
      <dsp:nvSpPr>
        <dsp:cNvPr id="0" name=""/>
        <dsp:cNvSpPr/>
      </dsp:nvSpPr>
      <dsp:spPr>
        <a:xfrm>
          <a:off x="0" y="168033"/>
          <a:ext cx="9415210" cy="1922734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Minnesota Ham Radio reports that, nationally, the number of licensed ham radios dropped by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10,400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in 2022 and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14,600 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mostly in the technician class – the entry level license. </a:t>
          </a:r>
        </a:p>
      </dsp:txBody>
      <dsp:txXfrm>
        <a:off x="93860" y="261893"/>
        <a:ext cx="9227490" cy="1735014"/>
      </dsp:txXfrm>
    </dsp:sp>
    <dsp:sp modelId="{343583AA-C259-49C6-9438-355302A89BE8}">
      <dsp:nvSpPr>
        <dsp:cNvPr id="0" name=""/>
        <dsp:cNvSpPr/>
      </dsp:nvSpPr>
      <dsp:spPr>
        <a:xfrm>
          <a:off x="0" y="2249010"/>
          <a:ext cx="9415210" cy="1514581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For comparison, the number of licensed ham radio increased by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7,830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in 2020 and 7,252 in 2021.</a:t>
          </a:r>
        </a:p>
      </dsp:txBody>
      <dsp:txXfrm>
        <a:off x="73936" y="2322946"/>
        <a:ext cx="9267338" cy="1366709"/>
      </dsp:txXfrm>
    </dsp:sp>
    <dsp:sp modelId="{E4A7B4CC-8273-4958-AA2F-C89DEA3B5254}">
      <dsp:nvSpPr>
        <dsp:cNvPr id="0" name=""/>
        <dsp:cNvSpPr/>
      </dsp:nvSpPr>
      <dsp:spPr>
        <a:xfrm>
          <a:off x="0" y="3959684"/>
          <a:ext cx="9415210" cy="1481485"/>
        </a:xfrm>
        <a:prstGeom prst="roundRect">
          <a:avLst/>
        </a:prstGeom>
        <a:solidFill>
          <a:srgbClr val="4F81BD">
            <a:lumMod val="40000"/>
            <a:lumOff val="60000"/>
          </a:srgbClr>
        </a:solidFill>
        <a:ln w="9525" cap="flat" cmpd="sng" algn="ctr">
          <a:solidFill>
            <a:srgbClr val="002E8A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In total – there is a net decline in licensed ham radios from 2020 to 2023 of approximately </a:t>
          </a:r>
          <a:r>
            <a:rPr lang="en-US" sz="2800" b="1" kern="1200" dirty="0">
              <a:ln w="19050">
                <a:solidFill>
                  <a:srgbClr val="1F497D">
                    <a:lumMod val="75000"/>
                  </a:srgbClr>
                </a:solidFill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 Antiqua" panose="02040602050305030304" pitchFamily="18" charset="0"/>
              <a:ea typeface="+mn-ea"/>
              <a:cs typeface="Aptos Serif" panose="02020604070405020304" pitchFamily="18" charset="0"/>
            </a:rPr>
            <a:t>9,918</a:t>
          </a:r>
          <a:r>
            <a:rPr lang="en-US" sz="2800" kern="1200" dirty="0">
              <a:solidFill>
                <a:prstClr val="black"/>
              </a:solidFill>
              <a:latin typeface="Book Antiqua" panose="02040602050305030304" pitchFamily="18" charset="0"/>
              <a:ea typeface="+mn-ea"/>
              <a:cs typeface="+mn-cs"/>
            </a:rPr>
            <a:t> nationally.</a:t>
          </a:r>
        </a:p>
      </dsp:txBody>
      <dsp:txXfrm>
        <a:off x="72320" y="4032004"/>
        <a:ext cx="9270570" cy="1336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595" cy="463064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911" y="0"/>
            <a:ext cx="3011595" cy="463064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r">
              <a:defRPr sz="1200"/>
            </a:lvl1pPr>
          </a:lstStyle>
          <a:p>
            <a:fld id="{9EFCC33C-7770-4F67-B2A0-3C279430553E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3012"/>
            <a:ext cx="3011595" cy="463064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911" y="8773012"/>
            <a:ext cx="3011595" cy="463064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r">
              <a:defRPr sz="1200"/>
            </a:lvl1pPr>
          </a:lstStyle>
          <a:p>
            <a:fld id="{B3DF78E3-3D2F-42B3-A859-8150DF38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61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94390" y="8454784"/>
            <a:ext cx="1585636" cy="463408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59497863-15A0-4B11-9B12-72CB7F494D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BE97C86E-E8CF-46ED-96B2-C0E05ACCAC3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81291"/>
            <a:ext cx="5596906" cy="383674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4449BDE2-1785-4C50-A683-075E2D9B7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800600"/>
            <a:ext cx="5559425" cy="42692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60292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2695" rtl="0" eaLnBrk="1" latinLnBrk="0" hangingPunct="1">
      <a:spcAft>
        <a:spcPts val="1500"/>
      </a:spcAft>
      <a:defRPr sz="15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0" algn="l" defTabSz="992695" rtl="0" eaLnBrk="1" latinLnBrk="0" hangingPunct="1">
      <a:spcAft>
        <a:spcPts val="1500"/>
      </a:spcAft>
      <a:defRPr sz="1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0" algn="l" defTabSz="992695" rtl="0" eaLnBrk="1" latinLnBrk="0" hangingPunct="1">
      <a:spcAft>
        <a:spcPts val="1500"/>
      </a:spcAft>
      <a:defRPr sz="1600" b="1" kern="1200">
        <a:solidFill>
          <a:srgbClr val="002E8A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489041" algn="l" defTabSz="9926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5388" algn="l" defTabSz="9926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1735" algn="l" defTabSz="992695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6pPr>
    <a:lvl7pPr marL="2978083" algn="l" defTabSz="992695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7pPr>
    <a:lvl8pPr marL="3474430" algn="l" defTabSz="992695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8pPr>
    <a:lvl9pPr marL="3970777" algn="l" defTabSz="992695" rtl="0" eaLnBrk="1" latinLnBrk="0" hangingPunct="1">
      <a:defRPr sz="13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4A87B-26F6-1C94-9E0A-4CDFDFBB9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055B183-B6C5-39E7-64A6-247FCA73B8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215900"/>
            <a:ext cx="5275263" cy="3836988"/>
          </a:xfrm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001165E-C9F6-A240-4FB5-64113EF533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LAT</a:t>
            </a:r>
          </a:p>
        </p:txBody>
      </p:sp>
    </p:spTree>
    <p:extLst>
      <p:ext uri="{BB962C8B-B14F-4D97-AF65-F5344CB8AC3E}">
        <p14:creationId xmlns:p14="http://schemas.microsoft.com/office/powerpoint/2010/main" val="301579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0756C-AF28-F4C5-EEE3-86693B4BA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8B9B2CBE-EAAB-59D4-9695-335F8FD70F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215900"/>
            <a:ext cx="5275263" cy="3836988"/>
          </a:xfrm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187D4BB2-05EB-02FB-EB39-7CBCB043C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LAT</a:t>
            </a:r>
          </a:p>
        </p:txBody>
      </p:sp>
    </p:spTree>
    <p:extLst>
      <p:ext uri="{BB962C8B-B14F-4D97-AF65-F5344CB8AC3E}">
        <p14:creationId xmlns:p14="http://schemas.microsoft.com/office/powerpoint/2010/main" val="1220461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C0034-D980-D125-0A74-80ABAE33D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E3E287CA-758D-CDA7-BA61-F73C0D760F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215900"/>
            <a:ext cx="5275263" cy="3836988"/>
          </a:xfrm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010B72A8-554C-53D1-2D9D-16F1ADAF3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LAT</a:t>
            </a:r>
          </a:p>
        </p:txBody>
      </p:sp>
    </p:spTree>
    <p:extLst>
      <p:ext uri="{BB962C8B-B14F-4D97-AF65-F5344CB8AC3E}">
        <p14:creationId xmlns:p14="http://schemas.microsoft.com/office/powerpoint/2010/main" val="3129461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8DC13-4D88-2DCB-70DA-C83E184BF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FFC0250B-20F3-AD24-CE8E-F43BE4E9F6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215900"/>
            <a:ext cx="5275263" cy="3836988"/>
          </a:xfrm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D92A7A0-3869-E5EF-9DD0-20A97CFB0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LAT</a:t>
            </a:r>
          </a:p>
        </p:txBody>
      </p:sp>
    </p:spTree>
    <p:extLst>
      <p:ext uri="{BB962C8B-B14F-4D97-AF65-F5344CB8AC3E}">
        <p14:creationId xmlns:p14="http://schemas.microsoft.com/office/powerpoint/2010/main" val="267188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584505-B193-60F7-BF58-7A72628E8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92D488A-A7D6-165F-8E60-E5DA2E120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215900"/>
            <a:ext cx="5275263" cy="3836988"/>
          </a:xfrm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7AB70C5-EDD8-B653-6A10-6AE630A2B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LAT</a:t>
            </a:r>
          </a:p>
        </p:txBody>
      </p:sp>
    </p:spTree>
    <p:extLst>
      <p:ext uri="{BB962C8B-B14F-4D97-AF65-F5344CB8AC3E}">
        <p14:creationId xmlns:p14="http://schemas.microsoft.com/office/powerpoint/2010/main" val="226693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272456"/>
            <a:ext cx="8549640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145280"/>
            <a:ext cx="704088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4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2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92950"/>
            <a:ext cx="2263140" cy="62416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92950"/>
            <a:ext cx="6621780" cy="6241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0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1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700696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100497"/>
            <a:ext cx="8549640" cy="16001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3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706883"/>
            <a:ext cx="444246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706883"/>
            <a:ext cx="444246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4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637455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319868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637455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319868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5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7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6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3" y="291253"/>
            <a:ext cx="3309144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91256"/>
            <a:ext cx="5622925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3" y="1530776"/>
            <a:ext cx="3309144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3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1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2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8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06883"/>
            <a:ext cx="9052560" cy="4827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6780109"/>
            <a:ext cx="23469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85819-FF9D-409E-838A-2B993383BEA5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6780109"/>
            <a:ext cx="31851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6780109"/>
            <a:ext cx="23469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0F364-BA6F-47C3-8548-74112008D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1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AAC030-AEAF-2830-4AF8-9521F5E87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6E937DD-F907-F781-8BCA-D18A1A56FF40}"/>
              </a:ext>
            </a:extLst>
          </p:cNvPr>
          <p:cNvSpPr/>
          <p:nvPr/>
        </p:nvSpPr>
        <p:spPr>
          <a:xfrm>
            <a:off x="1" y="0"/>
            <a:ext cx="10058400" cy="20781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93E0F12-6D26-9DC9-EAD8-76341D34F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91" y="1492175"/>
            <a:ext cx="9555480" cy="5823025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4800" b="1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  <a:ea typeface="+mn-ea"/>
                <a:cs typeface="Aptos Serif" panose="02020604070405020304" pitchFamily="18" charset="0"/>
              </a:rPr>
              <a:t>HOUSE BILL 2542</a:t>
            </a:r>
            <a:br>
              <a:rPr kumimoji="0" lang="en-US" sz="3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prstClr val="white"/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  <a:br>
              <a:rPr kumimoji="0" lang="en-US" sz="3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prstClr val="white"/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en-US" sz="3600" b="1" cap="small" dirty="0">
                <a:ln w="19050">
                  <a:solidFill>
                    <a:srgbClr val="1F497D">
                      <a:lumMod val="75000"/>
                    </a:srgb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  <a:ea typeface="+mn-ea"/>
                <a:cs typeface="Aptos Serif" panose="02020604070405020304" pitchFamily="18" charset="0"/>
              </a:rPr>
              <a:t>Neighborhood Transition, Local Land Use, Community Living Work Group</a:t>
            </a:r>
            <a:br>
              <a:rPr kumimoji="0" lang="en-US" sz="3600" b="1" i="0" u="none" strike="noStrike" kern="1200" cap="small" spc="0" normalizeH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small" spc="0" normalizeH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  <a:br>
              <a:rPr kumimoji="0" lang="en-US" sz="3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en-US" sz="3600" b="1" dirty="0">
                <a:ln w="19050">
                  <a:solidFill>
                    <a:srgbClr val="1F497D">
                      <a:lumMod val="75000"/>
                    </a:srgb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  <a:ea typeface="+mn-ea"/>
                <a:cs typeface="Aptos Serif" panose="02020604070405020304" pitchFamily="18" charset="0"/>
              </a:rPr>
              <a:t>May 22,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6C706D-0CDB-7AF6-0EA8-6EE8C1302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17" y="277523"/>
            <a:ext cx="44958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3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306A2E-4405-136B-22F1-9707425B2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14291E-0007-EC8A-AD84-F7CDF13AC793}"/>
              </a:ext>
            </a:extLst>
          </p:cNvPr>
          <p:cNvSpPr/>
          <p:nvPr/>
        </p:nvSpPr>
        <p:spPr>
          <a:xfrm>
            <a:off x="-60196" y="0"/>
            <a:ext cx="2734718" cy="7543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86" name="Rectangle 1026">
            <a:extLst>
              <a:ext uri="{FF2B5EF4-FFF2-40B4-BE49-F238E27FC236}">
                <a16:creationId xmlns:a16="http://schemas.microsoft.com/office/drawing/2014/main" id="{970B03C1-B307-9D77-448D-7ACB8C5EE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02" y="2010652"/>
            <a:ext cx="2734718" cy="3293895"/>
          </a:xfrm>
        </p:spPr>
        <p:txBody>
          <a:bodyPr anchor="b">
            <a:normAutofit fontScale="90000"/>
          </a:bodyPr>
          <a:lstStyle/>
          <a:p>
            <a:pPr algn="l" defTabSz="992695">
              <a:defRPr/>
            </a:pPr>
            <a:r>
              <a:rPr lang="en-US" sz="40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Virginia</a:t>
            </a:r>
            <a:br>
              <a:rPr lang="en-US" sz="40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en-US" sz="40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Common Interest Community Facts &amp; Figures</a:t>
            </a:r>
          </a:p>
        </p:txBody>
      </p:sp>
      <p:graphicFrame>
        <p:nvGraphicFramePr>
          <p:cNvPr id="41989" name="Rectangle 1027">
            <a:extLst>
              <a:ext uri="{FF2B5EF4-FFF2-40B4-BE49-F238E27FC236}">
                <a16:creationId xmlns:a16="http://schemas.microsoft.com/office/drawing/2014/main" id="{483E4F84-E127-1CDA-5963-8A77F160C4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073373"/>
              </p:ext>
            </p:extLst>
          </p:nvPr>
        </p:nvGraphicFramePr>
        <p:xfrm>
          <a:off x="2761620" y="179269"/>
          <a:ext cx="7105253" cy="696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706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D38D34-7EBD-077F-CAF6-8ED0D6273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1ACAF13-D2F3-6748-864B-113E671D7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339737" y="-4409408"/>
            <a:ext cx="1381990" cy="10200808"/>
          </a:xfrm>
          <a:prstGeom prst="rect">
            <a:avLst/>
          </a:prstGeom>
        </p:spPr>
      </p:pic>
      <p:graphicFrame>
        <p:nvGraphicFramePr>
          <p:cNvPr id="41989" name="Rectangle 1027">
            <a:extLst>
              <a:ext uri="{FF2B5EF4-FFF2-40B4-BE49-F238E27FC236}">
                <a16:creationId xmlns:a16="http://schemas.microsoft.com/office/drawing/2014/main" id="{FBCC2C63-6281-5BE5-BFC0-98E608D8BE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365798"/>
              </p:ext>
            </p:extLst>
          </p:nvPr>
        </p:nvGraphicFramePr>
        <p:xfrm>
          <a:off x="687884" y="1713979"/>
          <a:ext cx="8682627" cy="479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1D8CF3-D7AE-3DB3-00AD-3A0D48D6C577}"/>
              </a:ext>
            </a:extLst>
          </p:cNvPr>
          <p:cNvSpPr txBox="1"/>
          <p:nvPr/>
        </p:nvSpPr>
        <p:spPr>
          <a:xfrm>
            <a:off x="182860" y="230725"/>
            <a:ext cx="96926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0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The National Association for Amateur Radio data about Virginia Ham radio use – from 2023:</a:t>
            </a:r>
          </a:p>
        </p:txBody>
      </p:sp>
    </p:spTree>
    <p:extLst>
      <p:ext uri="{BB962C8B-B14F-4D97-AF65-F5344CB8AC3E}">
        <p14:creationId xmlns:p14="http://schemas.microsoft.com/office/powerpoint/2010/main" val="28773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A4EB15-A266-540F-492E-06783A8B83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9A2CF75-02C4-4814-7D43-AC77F412E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365712" y="-4435384"/>
            <a:ext cx="1330039" cy="10200808"/>
          </a:xfrm>
          <a:prstGeom prst="rect">
            <a:avLst/>
          </a:prstGeom>
        </p:spPr>
      </p:pic>
      <p:graphicFrame>
        <p:nvGraphicFramePr>
          <p:cNvPr id="41989" name="Rectangle 1027">
            <a:extLst>
              <a:ext uri="{FF2B5EF4-FFF2-40B4-BE49-F238E27FC236}">
                <a16:creationId xmlns:a16="http://schemas.microsoft.com/office/drawing/2014/main" id="{3BDCF29C-6CB7-4D1C-29F6-077E3A413D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601737"/>
              </p:ext>
            </p:extLst>
          </p:nvPr>
        </p:nvGraphicFramePr>
        <p:xfrm>
          <a:off x="321595" y="1330040"/>
          <a:ext cx="9415210" cy="5678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407C643-CAF6-B370-63BC-A35C949EFB28}"/>
              </a:ext>
            </a:extLst>
          </p:cNvPr>
          <p:cNvSpPr txBox="1"/>
          <p:nvPr/>
        </p:nvSpPr>
        <p:spPr>
          <a:xfrm>
            <a:off x="182859" y="227690"/>
            <a:ext cx="987553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8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Data on ham radio use in Virginia is limited – national trend that ham radio use is declining:</a:t>
            </a:r>
          </a:p>
        </p:txBody>
      </p:sp>
    </p:spTree>
    <p:extLst>
      <p:ext uri="{BB962C8B-B14F-4D97-AF65-F5344CB8AC3E}">
        <p14:creationId xmlns:p14="http://schemas.microsoft.com/office/powerpoint/2010/main" val="336733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CEE3E5-CE31-CC87-1657-EAAEA185E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6724C2-3DD8-029F-1052-67DD8B46625E}"/>
              </a:ext>
            </a:extLst>
          </p:cNvPr>
          <p:cNvSpPr/>
          <p:nvPr/>
        </p:nvSpPr>
        <p:spPr>
          <a:xfrm>
            <a:off x="1" y="0"/>
            <a:ext cx="10058400" cy="20781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1F21C3-DE0D-B636-BD9A-828A487B4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391" y="1492175"/>
            <a:ext cx="9555480" cy="5823025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4800" b="1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  <a:ea typeface="+mn-ea"/>
                <a:cs typeface="Aptos Serif" panose="02020604070405020304" pitchFamily="18" charset="0"/>
              </a:rPr>
              <a:t>HOUSE BILL 2542</a:t>
            </a:r>
            <a:br>
              <a:rPr kumimoji="0" lang="en-US" sz="3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prstClr val="white"/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  <a:br>
              <a:rPr kumimoji="0" lang="en-US" sz="3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prstClr val="white"/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en-US" sz="3600" b="1" cap="small" dirty="0">
                <a:ln w="19050">
                  <a:solidFill>
                    <a:srgbClr val="1F497D">
                      <a:lumMod val="75000"/>
                    </a:srgb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  <a:ea typeface="+mn-ea"/>
                <a:cs typeface="Aptos Serif" panose="02020604070405020304" pitchFamily="18" charset="0"/>
              </a:rPr>
              <a:t>Neighborhood Transition, Local Land Use, Community Living Work Group</a:t>
            </a:r>
            <a:br>
              <a:rPr kumimoji="0" lang="en-US" sz="3600" b="1" i="0" u="none" strike="noStrike" kern="1200" cap="small" spc="0" normalizeH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small" spc="0" normalizeH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  <a:br>
              <a:rPr kumimoji="0" lang="en-US" sz="3600" b="1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en-US" sz="3600" b="1" dirty="0">
                <a:ln w="19050">
                  <a:solidFill>
                    <a:srgbClr val="1F497D">
                      <a:lumMod val="75000"/>
                    </a:srgb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anose="02040602050305030304" pitchFamily="18" charset="0"/>
                <a:ea typeface="+mn-ea"/>
                <a:cs typeface="Aptos Serif" panose="02020604070405020304" pitchFamily="18" charset="0"/>
              </a:rPr>
              <a:t>May 22,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C95EAD-1B2A-7415-08F8-D3CDADA30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17" y="277523"/>
            <a:ext cx="44958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91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16897</TotalTime>
  <Words>283</Words>
  <Application>Microsoft Office PowerPoint</Application>
  <PresentationFormat>Custom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Calibri</vt:lpstr>
      <vt:lpstr>Times New Roman</vt:lpstr>
      <vt:lpstr>Office Theme</vt:lpstr>
      <vt:lpstr>HOUSE BILL 2542   Neighborhood Transition, Local Land Use, Community Living Work Group   May 22, 2025</vt:lpstr>
      <vt:lpstr>Virginia Common Interest Community Facts &amp; Figures</vt:lpstr>
      <vt:lpstr>PowerPoint Presentation</vt:lpstr>
      <vt:lpstr>PowerPoint Presentation</vt:lpstr>
      <vt:lpstr>HOUSE BILL 2542   Neighborhood Transition, Local Land Use, Community Living Work Group   May 22, 2025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Oppenheimer</dc:creator>
  <cp:lastModifiedBy>SER</cp:lastModifiedBy>
  <cp:revision>1211</cp:revision>
  <cp:lastPrinted>2025-05-21T16:00:48Z</cp:lastPrinted>
  <dcterms:created xsi:type="dcterms:W3CDTF">2017-01-13T18:43:33Z</dcterms:created>
  <dcterms:modified xsi:type="dcterms:W3CDTF">2025-05-21T20:12:05Z</dcterms:modified>
</cp:coreProperties>
</file>